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4"/>
  </p:notesMasterIdLst>
  <p:handoutMasterIdLst>
    <p:handoutMasterId r:id="rId15"/>
  </p:handoutMasterIdLst>
  <p:sldIdLst>
    <p:sldId id="271" r:id="rId2"/>
    <p:sldId id="284" r:id="rId3"/>
    <p:sldId id="272" r:id="rId4"/>
    <p:sldId id="276" r:id="rId5"/>
    <p:sldId id="285" r:id="rId6"/>
    <p:sldId id="278" r:id="rId7"/>
    <p:sldId id="277" r:id="rId8"/>
    <p:sldId id="279" r:id="rId9"/>
    <p:sldId id="280" r:id="rId10"/>
    <p:sldId id="281" r:id="rId11"/>
    <p:sldId id="282" r:id="rId12"/>
    <p:sldId id="28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51" d="100"/>
          <a:sy n="51" d="100"/>
        </p:scale>
        <p:origin x="7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  <a:t>8/6/2017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  <a:t>8/6/2017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CBCF762-987F-43BD-B75C-AF4030BF530B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09C47F-9F4F-4ACA-ABE8-3C6AEA640C6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98513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8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3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7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8/6/2017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9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84" name="Group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97" name="Group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80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8/6/2017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grpSp>
        <p:nvGrpSpPr>
          <p:cNvPr id="112" name="Group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8/6/2017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07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BCF762-987F-43BD-B75C-AF4030BF530B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09C47F-9F4F-4ACA-ABE8-3C6AEA640C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67581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3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60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3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6395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F99945-0A15-4715-AB6C-F5E56CF20F70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2B156B-59AE-415F-B24B-8756D48BB9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691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CF99945-0A15-4715-AB6C-F5E56CF20F70}" type="datetimeFigureOut">
              <a:rPr lang="en-US" smtClean="0"/>
              <a:pPr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9427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../../Misc%202017/Classes%20Taught/Spring%202017/CSR/Individual%20Projects%20Handouts/Individual%20Project%20and%20Grade%20Sheet%20Spring%202017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s.gov/charities-non-profits/ohio" TargetMode="External"/><Relationship Id="rId2" Type="http://schemas.openxmlformats.org/officeDocument/2006/relationships/hyperlink" Target="http://501c3lookup.org/Ohio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Corporate Social Responsibility &amp; Leadership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Individual Project </a:t>
            </a:r>
            <a:r>
              <a:rPr lang="en-US" smtClean="0"/>
              <a:t>– Non-profit organization Professional/Leader Interview 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903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Individual Project – Non-profit Organization </a:t>
            </a:r>
            <a:r>
              <a:rPr lang="en-US" b="1">
                <a:hlinkClick r:id="rId2" action="ppaction://hlinkfile"/>
              </a:rPr>
              <a:t>Professional </a:t>
            </a:r>
            <a:r>
              <a:rPr lang="en-US" b="1" smtClean="0">
                <a:hlinkClick r:id="rId2" action="ppaction://hlinkfile"/>
              </a:rPr>
              <a:t>Directions &amp; Grade </a:t>
            </a:r>
            <a:r>
              <a:rPr lang="en-US" b="1">
                <a:hlinkClick r:id="rId2" action="ppaction://hlinkfile"/>
              </a:rPr>
              <a:t>Sheet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Refer to Springboard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237347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Presentation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36492"/>
            <a:ext cx="9601200" cy="3581400"/>
          </a:xfrm>
        </p:spPr>
        <p:txBody>
          <a:bodyPr>
            <a:noAutofit/>
          </a:bodyPr>
          <a:lstStyle/>
          <a:p>
            <a:r>
              <a:rPr lang="en-US" sz="3600" smtClean="0"/>
              <a:t>10-12 slides:  Include an agenda (what you plan to cover)</a:t>
            </a:r>
          </a:p>
          <a:p>
            <a:r>
              <a:rPr lang="en-US" sz="3600" smtClean="0"/>
              <a:t>Introduction, Body &amp; Conclusion</a:t>
            </a:r>
          </a:p>
          <a:p>
            <a:r>
              <a:rPr lang="en-US" sz="3600" smtClean="0"/>
              <a:t>Summarize major sections from your written report</a:t>
            </a:r>
          </a:p>
          <a:p>
            <a:r>
              <a:rPr lang="en-US" sz="3600" smtClean="0"/>
              <a:t>Include pictures</a:t>
            </a:r>
            <a:r>
              <a:rPr lang="en-US" sz="3600" smtClean="0"/>
              <a:t>!</a:t>
            </a:r>
            <a:endParaRPr lang="en-US" sz="3600" smtClean="0"/>
          </a:p>
        </p:txBody>
      </p:sp>
    </p:spTree>
    <p:extLst>
      <p:ext uri="{BB962C8B-B14F-4D97-AF65-F5344CB8AC3E}">
        <p14:creationId xmlns:p14="http://schemas.microsoft.com/office/powerpoint/2010/main" val="9357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Presentation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63908"/>
            <a:ext cx="9601200" cy="4203492"/>
          </a:xfrm>
        </p:spPr>
        <p:txBody>
          <a:bodyPr>
            <a:normAutofit fontScale="85000" lnSpcReduction="20000"/>
          </a:bodyPr>
          <a:lstStyle/>
          <a:p>
            <a:r>
              <a:rPr lang="en-US" sz="4000" smtClean="0"/>
              <a:t>Use </a:t>
            </a:r>
            <a:r>
              <a:rPr lang="en-US" sz="4000"/>
              <a:t>the bulleted list format </a:t>
            </a:r>
            <a:r>
              <a:rPr lang="en-US" sz="4000"/>
              <a:t>– </a:t>
            </a:r>
            <a:r>
              <a:rPr lang="en-US" sz="4000"/>
              <a:t>7 x 7 Rule (no more than 7 words per horizontal line and no more than 7 lines </a:t>
            </a:r>
            <a:r>
              <a:rPr lang="en-US" sz="4000"/>
              <a:t>vertically</a:t>
            </a:r>
            <a:r>
              <a:rPr lang="en-US" sz="4000" smtClean="0"/>
              <a:t>)</a:t>
            </a:r>
            <a:endParaRPr lang="en-US" sz="4000"/>
          </a:p>
          <a:p>
            <a:r>
              <a:rPr lang="en-US" sz="4000"/>
              <a:t>No </a:t>
            </a:r>
            <a:r>
              <a:rPr lang="en-US" sz="4000"/>
              <a:t>lengthy </a:t>
            </a:r>
            <a:r>
              <a:rPr lang="en-US" sz="4000" smtClean="0"/>
              <a:t>sentences</a:t>
            </a:r>
            <a:endParaRPr lang="en-US" sz="4000" smtClean="0"/>
          </a:p>
          <a:p>
            <a:r>
              <a:rPr lang="en-US" sz="4000" smtClean="0"/>
              <a:t>Use parallel verbs</a:t>
            </a:r>
          </a:p>
          <a:p>
            <a:r>
              <a:rPr lang="en-US" sz="4000" smtClean="0"/>
              <a:t>Proofread carefully for spelling, grammar, punctuation</a:t>
            </a:r>
          </a:p>
          <a:p>
            <a:r>
              <a:rPr lang="en-US" sz="4000" smtClean="0"/>
              <a:t>Post the PowerPoint slides to the discussion forum; include narration.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7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31364"/>
            <a:ext cx="9601200" cy="3581400"/>
          </a:xfrm>
        </p:spPr>
        <p:txBody>
          <a:bodyPr>
            <a:noAutofit/>
          </a:bodyPr>
          <a:lstStyle/>
          <a:p>
            <a:r>
              <a:rPr lang="en-US" sz="2800" smtClean="0"/>
              <a:t>Provide students with an opportunity to:</a:t>
            </a:r>
          </a:p>
          <a:p>
            <a:pPr lvl="1"/>
            <a:r>
              <a:rPr lang="en-US" sz="2800" smtClean="0"/>
              <a:t>Interact with the leader of a successful non-profit organization – their background, history of the organization, future plans, etc.</a:t>
            </a:r>
          </a:p>
          <a:p>
            <a:pPr lvl="1"/>
            <a:r>
              <a:rPr lang="en-US" sz="2800" smtClean="0"/>
              <a:t>Explore the inner workings of a non-profit organization</a:t>
            </a:r>
          </a:p>
          <a:p>
            <a:pPr lvl="1"/>
            <a:r>
              <a:rPr lang="en-US" sz="2800" smtClean="0"/>
              <a:t>Evaluate the effectiveness of the organization</a:t>
            </a:r>
          </a:p>
          <a:p>
            <a:pPr lvl="1"/>
            <a:r>
              <a:rPr lang="en-US" sz="2800" smtClean="0"/>
              <a:t>Reflect on how you can become more involved in the respective communities and/or in civic affairs</a:t>
            </a:r>
          </a:p>
          <a:p>
            <a:pPr lvl="1"/>
            <a:r>
              <a:rPr lang="en-US" sz="2800" smtClean="0"/>
              <a:t>Self-assess your role as a leader in any type of organization</a:t>
            </a:r>
          </a:p>
          <a:p>
            <a:pPr lvl="1"/>
            <a:r>
              <a:rPr lang="en-US" sz="2800" smtClean="0"/>
              <a:t>Volunteer with the organization a minimum of 4 hrs.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55350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Individual Project:  Non-Profit Organization Interview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 nonprofit is a </a:t>
            </a:r>
            <a:r>
              <a:rPr lang="en-US" b="1"/>
              <a:t>tax-exempt organization </a:t>
            </a:r>
            <a:r>
              <a:rPr lang="en-US"/>
              <a:t>that serves the public interest. In general, the purpose of this type of organization must be charitable, educational, scientific, religious or literary. </a:t>
            </a:r>
            <a:endParaRPr lang="en-US" smtClean="0"/>
          </a:p>
          <a:p>
            <a:r>
              <a:rPr lang="en-US" smtClean="0"/>
              <a:t>List of 501 (c ) (3) in Ohio:  </a:t>
            </a:r>
            <a:r>
              <a:rPr lang="en-US" smtClean="0">
                <a:hlinkClick r:id="rId2"/>
              </a:rPr>
              <a:t>http://501c3lookup.org/Ohio/</a:t>
            </a:r>
            <a:endParaRPr lang="en-US" smtClean="0"/>
          </a:p>
          <a:p>
            <a:r>
              <a:rPr lang="en-US" smtClean="0"/>
              <a:t>Non-profit organizations and the Internal Revenue Service:  </a:t>
            </a:r>
            <a:r>
              <a:rPr lang="en-US" smtClean="0">
                <a:hlinkClick r:id="rId3"/>
              </a:rPr>
              <a:t>https://www.irs.gov/charities-non-profits/ohio</a:t>
            </a:r>
            <a:endParaRPr lang="en-US" smtClean="0"/>
          </a:p>
          <a:p>
            <a:r>
              <a:rPr lang="en-US" smtClean="0"/>
              <a:t>501 ( c) (3) </a:t>
            </a:r>
          </a:p>
          <a:p>
            <a:pPr marL="0" indent="0"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499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Written Report Requirements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76335"/>
            <a:ext cx="9601200" cy="3581400"/>
          </a:xfrm>
        </p:spPr>
        <p:txBody>
          <a:bodyPr>
            <a:normAutofit/>
          </a:bodyPr>
          <a:lstStyle/>
          <a:p>
            <a:pPr lvl="1"/>
            <a:r>
              <a:rPr lang="en-US" sz="3200" smtClean="0"/>
              <a:t>Introduction</a:t>
            </a:r>
            <a:r>
              <a:rPr lang="en-US" sz="3200"/>
              <a:t>:  Include professional’s name/title, date of interview, and overview</a:t>
            </a:r>
          </a:p>
          <a:p>
            <a:pPr lvl="1"/>
            <a:r>
              <a:rPr lang="en-US" sz="3200"/>
              <a:t>History</a:t>
            </a:r>
          </a:p>
          <a:p>
            <a:pPr lvl="1"/>
            <a:r>
              <a:rPr lang="en-US" sz="3200"/>
              <a:t>Mission and Vision Statement</a:t>
            </a:r>
          </a:p>
          <a:p>
            <a:pPr lvl="1"/>
            <a:r>
              <a:rPr lang="en-US" sz="3200"/>
              <a:t>Purpose &amp; Community Needs Addressed</a:t>
            </a:r>
          </a:p>
          <a:p>
            <a:pPr lvl="1"/>
            <a:r>
              <a:rPr lang="en-US" sz="3200"/>
              <a:t>Clients and Services Provided</a:t>
            </a:r>
          </a:p>
          <a:p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51417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Individual Project Requirements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Written Report &amp; PowerPoint Slide Presentation – 20%</a:t>
            </a:r>
          </a:p>
          <a:p>
            <a:r>
              <a:rPr lang="en-US" sz="4000" smtClean="0"/>
              <a:t>Volunteer Experience (4 hrs. minimum) &amp; Reflection Paper – 10%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35466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Written Report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31364"/>
            <a:ext cx="9601200" cy="3581400"/>
          </a:xfrm>
        </p:spPr>
        <p:txBody>
          <a:bodyPr>
            <a:noAutofit/>
          </a:bodyPr>
          <a:lstStyle/>
          <a:p>
            <a:pPr lvl="1"/>
            <a:r>
              <a:rPr lang="en-US" sz="3200"/>
              <a:t>Leadership/Management Structure</a:t>
            </a:r>
          </a:p>
          <a:p>
            <a:pPr lvl="1"/>
            <a:r>
              <a:rPr lang="en-US" sz="3200"/>
              <a:t>Financials: Funding sources &amp; Allocations</a:t>
            </a:r>
          </a:p>
          <a:p>
            <a:pPr lvl="1"/>
            <a:r>
              <a:rPr lang="en-US" sz="3200"/>
              <a:t>Stakeholders/Community relationships</a:t>
            </a:r>
          </a:p>
          <a:p>
            <a:pPr lvl="1"/>
            <a:r>
              <a:rPr lang="en-US" sz="3200"/>
              <a:t>CSR Strategies (proposed or actual)</a:t>
            </a:r>
          </a:p>
          <a:p>
            <a:pPr lvl="1"/>
            <a:r>
              <a:rPr lang="en-US" sz="3200"/>
              <a:t>Strengths, Weaknesses, Opportunities and Threats</a:t>
            </a:r>
          </a:p>
          <a:p>
            <a:pPr lvl="1"/>
            <a:r>
              <a:rPr lang="en-US" sz="3200"/>
              <a:t>Conclusion/Recommendations:</a:t>
            </a:r>
          </a:p>
          <a:p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137624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Written </a:t>
            </a:r>
            <a:r>
              <a:rPr lang="en-US" smtClean="0"/>
              <a:t>Report Requirements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96256"/>
            <a:ext cx="9601200" cy="3581400"/>
          </a:xfrm>
        </p:spPr>
        <p:txBody>
          <a:bodyPr>
            <a:noAutofit/>
          </a:bodyPr>
          <a:lstStyle/>
          <a:p>
            <a:r>
              <a:rPr lang="en-US" sz="2800" smtClean="0"/>
              <a:t>4-5 pages</a:t>
            </a:r>
          </a:p>
          <a:p>
            <a:r>
              <a:rPr lang="en-US" sz="2800" smtClean="0"/>
              <a:t> </a:t>
            </a:r>
            <a:r>
              <a:rPr lang="en-US" sz="2800" u="sng"/>
              <a:t>Include actual statements</a:t>
            </a:r>
            <a:r>
              <a:rPr lang="en-US" sz="2800"/>
              <a:t> </a:t>
            </a:r>
            <a:r>
              <a:rPr lang="en-US" sz="2800" u="sng"/>
              <a:t>from the interviewer </a:t>
            </a:r>
            <a:r>
              <a:rPr lang="en-US" sz="2800"/>
              <a:t>(use quotation marks for direct quotes).  </a:t>
            </a:r>
            <a:endParaRPr lang="en-US" sz="2800" smtClean="0"/>
          </a:p>
          <a:p>
            <a:r>
              <a:rPr lang="en-US" sz="2800" smtClean="0"/>
              <a:t>Write </a:t>
            </a:r>
            <a:r>
              <a:rPr lang="en-US" sz="2800"/>
              <a:t>in </a:t>
            </a:r>
            <a:r>
              <a:rPr lang="en-US" sz="2800" u="sng"/>
              <a:t>full-sentence format </a:t>
            </a:r>
            <a:r>
              <a:rPr lang="en-US" sz="2800"/>
              <a:t>(not a bulleted list). </a:t>
            </a:r>
            <a:endParaRPr lang="en-US" sz="2800" smtClean="0"/>
          </a:p>
          <a:p>
            <a:r>
              <a:rPr lang="en-US" sz="2800" smtClean="0"/>
              <a:t>Include </a:t>
            </a:r>
            <a:r>
              <a:rPr lang="en-US" sz="2800"/>
              <a:t>an introduction, body and conclusion</a:t>
            </a:r>
            <a:r>
              <a:rPr lang="en-US" sz="2800" smtClean="0"/>
              <a:t>.</a:t>
            </a:r>
            <a:endParaRPr lang="en-US" sz="2800"/>
          </a:p>
          <a:p>
            <a:r>
              <a:rPr lang="en-US" sz="2800" smtClean="0"/>
              <a:t>1</a:t>
            </a:r>
            <a:r>
              <a:rPr lang="en-US" sz="2800"/>
              <a:t>” </a:t>
            </a:r>
            <a:r>
              <a:rPr lang="en-US" sz="2800" smtClean="0"/>
              <a:t>margins</a:t>
            </a:r>
          </a:p>
        </p:txBody>
      </p:sp>
    </p:spTree>
    <p:extLst>
      <p:ext uri="{BB962C8B-B14F-4D97-AF65-F5344CB8AC3E}">
        <p14:creationId xmlns:p14="http://schemas.microsoft.com/office/powerpoint/2010/main" val="22729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Formatting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81462"/>
            <a:ext cx="9601200" cy="3581400"/>
          </a:xfrm>
        </p:spPr>
        <p:txBody>
          <a:bodyPr>
            <a:noAutofit/>
          </a:bodyPr>
          <a:lstStyle/>
          <a:p>
            <a:r>
              <a:rPr lang="en-US" sz="2800"/>
              <a:t>Double-spacing</a:t>
            </a:r>
            <a:endParaRPr lang="en-US" sz="2800"/>
          </a:p>
          <a:p>
            <a:r>
              <a:rPr lang="en-US" sz="2800"/>
              <a:t> 12 pts. Times New Roman (10 pts.).  </a:t>
            </a:r>
          </a:p>
          <a:p>
            <a:r>
              <a:rPr lang="en-US" sz="2800"/>
              <a:t>Use side headings (i.e., History, Mission and Vision Statement, Purpose, Community Needs Addressed, etc., (to separate one section from the next).  </a:t>
            </a:r>
          </a:p>
          <a:p>
            <a:r>
              <a:rPr lang="en-US" sz="2800"/>
              <a:t>Proofread carefully for misspellings, incomplete sentences, or sentences that do not make sense. </a:t>
            </a:r>
          </a:p>
          <a:p>
            <a:r>
              <a:rPr lang="en-US" sz="2800"/>
              <a:t>Include references (not included in the total page count). Use appropriate APA format.</a:t>
            </a:r>
            <a:br>
              <a:rPr lang="en-US" sz="2800"/>
            </a:br>
            <a:endParaRPr lang="en-US" sz="2800"/>
          </a:p>
          <a:p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18801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328" y="290174"/>
            <a:ext cx="10515600" cy="1325563"/>
          </a:xfrm>
        </p:spPr>
        <p:txBody>
          <a:bodyPr/>
          <a:lstStyle/>
          <a:p>
            <a:r>
              <a:rPr lang="en-US" smtClean="0"/>
              <a:t>Written Report:</a:t>
            </a:r>
            <a:br>
              <a:rPr lang="en-US" smtClean="0"/>
            </a:br>
            <a:r>
              <a:rPr lang="en-US" smtClean="0"/>
              <a:t>Conclusion/Recommendations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640" y="2001187"/>
            <a:ext cx="9601200" cy="3581400"/>
          </a:xfrm>
        </p:spPr>
        <p:txBody>
          <a:bodyPr>
            <a:normAutofit fontScale="85000" lnSpcReduction="20000"/>
          </a:bodyPr>
          <a:lstStyle/>
          <a:p>
            <a:r>
              <a:rPr lang="en-US" sz="4200" b="1"/>
              <a:t>Personal </a:t>
            </a:r>
            <a:r>
              <a:rPr lang="en-US" sz="4200" b="1" smtClean="0"/>
              <a:t>assessment (YOUR/STUDENT VIEWS)</a:t>
            </a:r>
            <a:r>
              <a:rPr lang="en-US" smtClean="0"/>
              <a:t>:</a:t>
            </a:r>
            <a:endParaRPr lang="en-US" b="1"/>
          </a:p>
          <a:p>
            <a:pPr lvl="2"/>
            <a:r>
              <a:rPr lang="en-US" sz="3200"/>
              <a:t>Is the leadership effective in meeting the needs of the community and the goals of this organization?  How?  In </a:t>
            </a:r>
            <a:r>
              <a:rPr lang="en-US" sz="3200" smtClean="0"/>
              <a:t>what way</a:t>
            </a:r>
            <a:r>
              <a:rPr lang="en-US" sz="3200"/>
              <a:t>?</a:t>
            </a:r>
          </a:p>
          <a:p>
            <a:pPr lvl="2"/>
            <a:r>
              <a:rPr lang="en-US" sz="3200"/>
              <a:t>What are its strengths and weaknesses?</a:t>
            </a:r>
          </a:p>
          <a:p>
            <a:pPr lvl="2"/>
            <a:r>
              <a:rPr lang="en-US" sz="3200"/>
              <a:t>What are YOUR recommendations for improvement as it relates to corporate social responsibility (reference textbooks used in this class)?</a:t>
            </a:r>
          </a:p>
          <a:p>
            <a:pPr lvl="2"/>
            <a:r>
              <a:rPr lang="en-US" sz="3200"/>
              <a:t>How did you personally benefit from this interview?</a:t>
            </a:r>
          </a:p>
          <a:p>
            <a:pPr marL="0" indent="0">
              <a:buNone/>
            </a:pPr>
            <a:endParaRPr lang="en-US" sz="320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9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23</TotalTime>
  <Words>535</Words>
  <Application>Microsoft Office PowerPoint</Application>
  <PresentationFormat>Widescreen</PresentationFormat>
  <Paragraphs>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Franklin Gothic Book</vt:lpstr>
      <vt:lpstr>Segoe Print</vt:lpstr>
      <vt:lpstr>Crop</vt:lpstr>
      <vt:lpstr>Corporate Social Responsibility &amp; Leadership</vt:lpstr>
      <vt:lpstr>Purpose</vt:lpstr>
      <vt:lpstr>Individual Project:  Non-Profit Organization Interview</vt:lpstr>
      <vt:lpstr>Written Report Requirements</vt:lpstr>
      <vt:lpstr>Individual Project Requirements</vt:lpstr>
      <vt:lpstr>Written Report</vt:lpstr>
      <vt:lpstr>Written Report Requirements</vt:lpstr>
      <vt:lpstr>Formatting</vt:lpstr>
      <vt:lpstr>Written Report: Conclusion/Recommendations</vt:lpstr>
      <vt:lpstr>Individual Project – Non-profit Organization Professional Directions &amp; Grade Sheet</vt:lpstr>
      <vt:lpstr>PowerPoint Presentation</vt:lpstr>
      <vt:lpstr>PowerPoint Presentation</vt:lpstr>
    </vt:vector>
  </TitlesOfParts>
  <Company>The University of Akron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Social Responsibility &amp; Leadership</dc:title>
  <dc:creator>Williams,Mary B</dc:creator>
  <cp:lastModifiedBy>Williams,Mary B</cp:lastModifiedBy>
  <cp:revision>5</cp:revision>
  <dcterms:created xsi:type="dcterms:W3CDTF">2017-07-26T22:00:37Z</dcterms:created>
  <dcterms:modified xsi:type="dcterms:W3CDTF">2017-08-06T17:16:05Z</dcterms:modified>
</cp:coreProperties>
</file>